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5" r:id="rId4"/>
    <p:sldId id="272" r:id="rId5"/>
    <p:sldId id="273" r:id="rId6"/>
    <p:sldId id="274" r:id="rId7"/>
    <p:sldId id="271" r:id="rId8"/>
    <p:sldId id="262" r:id="rId9"/>
    <p:sldId id="259" r:id="rId10"/>
    <p:sldId id="264" r:id="rId11"/>
    <p:sldId id="263" r:id="rId12"/>
    <p:sldId id="265" r:id="rId13"/>
    <p:sldId id="260" r:id="rId14"/>
    <p:sldId id="261" r:id="rId15"/>
    <p:sldId id="267" r:id="rId16"/>
    <p:sldId id="268" r:id="rId17"/>
    <p:sldId id="269"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dirty="0"/>
          </a:p>
        </p:txBody>
      </p:sp>
      <p:pic>
        <p:nvPicPr>
          <p:cNvPr id="1026" name="Picture 2" descr="D:\Рабочий стол\shablon-prezentaczii-dlya-pedagogov-muzykalnyj-albom-768x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83" y="-24714"/>
            <a:ext cx="992910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889844"/>
            <a:ext cx="6480720" cy="2308324"/>
          </a:xfrm>
          <a:prstGeom prst="rect">
            <a:avLst/>
          </a:prstGeom>
          <a:noFill/>
        </p:spPr>
        <p:txBody>
          <a:bodyPr wrap="square" rtlCol="0">
            <a:spAutoFit/>
          </a:bodyPr>
          <a:lstStyle/>
          <a:p>
            <a:pPr algn="ctr"/>
            <a:r>
              <a:rPr lang="uk-UA" sz="3600" dirty="0" smtClean="0">
                <a:solidFill>
                  <a:srgbClr val="002060"/>
                </a:solidFill>
                <a:effectLst>
                  <a:outerShdw blurRad="38100" dist="38100" dir="2700000" algn="tl">
                    <a:srgbClr val="000000">
                      <a:alpha val="43137"/>
                    </a:srgbClr>
                  </a:outerShdw>
                </a:effectLst>
              </a:rPr>
              <a:t>Музей </a:t>
            </a:r>
          </a:p>
          <a:p>
            <a:pPr algn="ctr"/>
            <a:r>
              <a:rPr lang="uk-UA" sz="3600" dirty="0" err="1" smtClean="0">
                <a:solidFill>
                  <a:srgbClr val="002060"/>
                </a:solidFill>
                <a:effectLst>
                  <a:outerShdw blurRad="38100" dist="38100" dir="2700000" algn="tl">
                    <a:srgbClr val="000000">
                      <a:alpha val="43137"/>
                    </a:srgbClr>
                  </a:outerShdw>
                </a:effectLst>
              </a:rPr>
              <a:t>Миронівського</a:t>
            </a:r>
            <a:r>
              <a:rPr lang="uk-UA" sz="3600" dirty="0" smtClean="0">
                <a:solidFill>
                  <a:srgbClr val="002060"/>
                </a:solidFill>
                <a:effectLst>
                  <a:outerShdw blurRad="38100" dist="38100" dir="2700000" algn="tl">
                    <a:srgbClr val="000000">
                      <a:alpha val="43137"/>
                    </a:srgbClr>
                  </a:outerShdw>
                </a:effectLst>
              </a:rPr>
              <a:t> центру дитячої та юнацької творчості</a:t>
            </a:r>
          </a:p>
          <a:p>
            <a:pPr algn="ctr"/>
            <a:r>
              <a:rPr lang="uk-UA" sz="3600" dirty="0" err="1" smtClean="0">
                <a:solidFill>
                  <a:srgbClr val="002060"/>
                </a:solidFill>
                <a:effectLst>
                  <a:outerShdw blurRad="38100" dist="38100" dir="2700000" algn="tl">
                    <a:srgbClr val="000000">
                      <a:alpha val="43137"/>
                    </a:srgbClr>
                  </a:outerShdw>
                </a:effectLst>
              </a:rPr>
              <a:t>Миронівської</a:t>
            </a:r>
            <a:r>
              <a:rPr lang="uk-UA" sz="3600" dirty="0" smtClean="0">
                <a:solidFill>
                  <a:srgbClr val="002060"/>
                </a:solidFill>
                <a:effectLst>
                  <a:outerShdw blurRad="38100" dist="38100" dir="2700000" algn="tl">
                    <a:srgbClr val="000000">
                      <a:alpha val="43137"/>
                    </a:srgbClr>
                  </a:outerShdw>
                </a:effectLst>
              </a:rPr>
              <a:t> міської ради</a:t>
            </a:r>
            <a:endParaRPr lang="uk-UA" sz="3600" dirty="0">
              <a:solidFill>
                <a:srgbClr val="00206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531" y="3176065"/>
            <a:ext cx="3838873" cy="270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538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751344"/>
            <a:ext cx="8136904" cy="5262979"/>
          </a:xfrm>
          <a:prstGeom prst="rect">
            <a:avLst/>
          </a:prstGeom>
        </p:spPr>
        <p:txBody>
          <a:bodyPr wrap="square">
            <a:spAutoFit/>
          </a:bodyPr>
          <a:lstStyle/>
          <a:p>
            <a:r>
              <a:rPr lang="uk-UA" sz="2400" b="1" dirty="0" smtClean="0">
                <a:solidFill>
                  <a:schemeClr val="tx2">
                    <a:lumMod val="50000"/>
                  </a:schemeClr>
                </a:solidFill>
                <a:latin typeface="Times New Roman" pitchFamily="18" charset="0"/>
                <a:cs typeface="Times New Roman" pitchFamily="18" charset="0"/>
              </a:rPr>
              <a:t>Ікона </a:t>
            </a:r>
            <a:r>
              <a:rPr lang="uk-UA" sz="2400" b="1" dirty="0">
                <a:solidFill>
                  <a:schemeClr val="tx2">
                    <a:lumMod val="50000"/>
                  </a:schemeClr>
                </a:solidFill>
                <a:latin typeface="Times New Roman" pitchFamily="18" charset="0"/>
                <a:cs typeface="Times New Roman" pitchFamily="18" charset="0"/>
              </a:rPr>
              <a:t>(від </a:t>
            </a:r>
            <a:r>
              <a:rPr lang="uk-UA" sz="2400" b="1" dirty="0" err="1">
                <a:solidFill>
                  <a:schemeClr val="tx2">
                    <a:lumMod val="50000"/>
                  </a:schemeClr>
                </a:solidFill>
                <a:latin typeface="Times New Roman" pitchFamily="18" charset="0"/>
                <a:cs typeface="Times New Roman" pitchFamily="18" charset="0"/>
              </a:rPr>
              <a:t>грецьк</a:t>
            </a:r>
            <a:r>
              <a:rPr lang="uk-UA" sz="2400" b="1" dirty="0">
                <a:solidFill>
                  <a:schemeClr val="tx2">
                    <a:lumMod val="50000"/>
                  </a:schemeClr>
                </a:solidFill>
                <a:latin typeface="Times New Roman" pitchFamily="18" charset="0"/>
                <a:cs typeface="Times New Roman" pitchFamily="18" charset="0"/>
              </a:rPr>
              <a:t>. </a:t>
            </a:r>
            <a:r>
              <a:rPr lang="en-US" sz="2400" b="1" dirty="0" err="1">
                <a:solidFill>
                  <a:schemeClr val="tx2">
                    <a:lumMod val="50000"/>
                  </a:schemeClr>
                </a:solidFill>
                <a:latin typeface="Times New Roman" pitchFamily="18" charset="0"/>
                <a:cs typeface="Times New Roman" pitchFamily="18" charset="0"/>
              </a:rPr>
              <a:t>eikon</a:t>
            </a:r>
            <a:r>
              <a:rPr lang="en-US" sz="2400" b="1" dirty="0">
                <a:solidFill>
                  <a:schemeClr val="tx2">
                    <a:lumMod val="50000"/>
                  </a:schemeClr>
                </a:solidFill>
                <a:latin typeface="Times New Roman" pitchFamily="18" charset="0"/>
                <a:cs typeface="Times New Roman" pitchFamily="18" charset="0"/>
              </a:rPr>
              <a:t> – </a:t>
            </a:r>
            <a:r>
              <a:rPr lang="uk-UA" sz="2400" b="1" dirty="0">
                <a:solidFill>
                  <a:schemeClr val="tx2">
                    <a:lumMod val="50000"/>
                  </a:schemeClr>
                </a:solidFill>
                <a:latin typeface="Times New Roman" pitchFamily="18" charset="0"/>
                <a:cs typeface="Times New Roman" pitchFamily="18" charset="0"/>
              </a:rPr>
              <a:t>зображення, образ) – живописне, рідше релігійне зображення богів, святих та ін. надприродних істот, яке служить предметом </a:t>
            </a:r>
            <a:r>
              <a:rPr lang="uk-UA" sz="2400" b="1" dirty="0" err="1">
                <a:solidFill>
                  <a:schemeClr val="tx2">
                    <a:lumMod val="50000"/>
                  </a:schemeClr>
                </a:solidFill>
                <a:latin typeface="Times New Roman" pitchFamily="18" charset="0"/>
                <a:cs typeface="Times New Roman" pitchFamily="18" charset="0"/>
              </a:rPr>
              <a:t>реліг</a:t>
            </a:r>
            <a:r>
              <a:rPr lang="uk-UA" sz="2400" b="1" dirty="0">
                <a:solidFill>
                  <a:schemeClr val="tx2">
                    <a:lumMod val="50000"/>
                  </a:schemeClr>
                </a:solidFill>
                <a:latin typeface="Times New Roman" pitchFamily="18" charset="0"/>
                <a:cs typeface="Times New Roman" pitchFamily="18" charset="0"/>
              </a:rPr>
              <a:t>. поклоніння і вшанування. </a:t>
            </a:r>
            <a:r>
              <a:rPr lang="uk-UA" sz="2400" b="1" dirty="0" err="1">
                <a:solidFill>
                  <a:schemeClr val="tx2">
                    <a:lumMod val="50000"/>
                  </a:schemeClr>
                </a:solidFill>
                <a:latin typeface="Times New Roman" pitchFamily="18" charset="0"/>
                <a:cs typeface="Times New Roman" pitchFamily="18" charset="0"/>
              </a:rPr>
              <a:t>Іконовшанування</a:t>
            </a:r>
            <a:r>
              <a:rPr lang="uk-UA" sz="2400" b="1" dirty="0">
                <a:solidFill>
                  <a:schemeClr val="tx2">
                    <a:lumMod val="50000"/>
                  </a:schemeClr>
                </a:solidFill>
                <a:latin typeface="Times New Roman" pitchFamily="18" charset="0"/>
                <a:cs typeface="Times New Roman" pitchFamily="18" charset="0"/>
              </a:rPr>
              <a:t> поширене в католицизмі, православ’ї, буддизмі, ламаїзмі, </a:t>
            </a:r>
            <a:r>
              <a:rPr lang="uk-UA" sz="2400" b="1" dirty="0" err="1">
                <a:solidFill>
                  <a:schemeClr val="tx2">
                    <a:lumMod val="50000"/>
                  </a:schemeClr>
                </a:solidFill>
                <a:latin typeface="Times New Roman" pitchFamily="18" charset="0"/>
                <a:cs typeface="Times New Roman" pitchFamily="18" charset="0"/>
              </a:rPr>
              <a:t>іран</a:t>
            </a:r>
            <a:r>
              <a:rPr lang="uk-UA" sz="2400" b="1" dirty="0">
                <a:solidFill>
                  <a:schemeClr val="tx2">
                    <a:lumMod val="50000"/>
                  </a:schemeClr>
                </a:solidFill>
                <a:latin typeface="Times New Roman" pitchFamily="18" charset="0"/>
                <a:cs typeface="Times New Roman" pitchFamily="18" charset="0"/>
              </a:rPr>
              <a:t>. мусульманстві. Раннє християнство не знало ікон, їх розглядали як ознаку язичництва. Культ Ікон  був визнаний лише на 7-му Вселенському соборі (787). Деякі Ікони церкви оголошують чудотворними. В православ’ї І. визнається святинею, рівнозначною Біблії. Ікона повинна бути в оселі кожного віруючого. Своїми молитвами до першого образу Ікони віруючий прагне забезпечити його сприяння у своєму повсякденному житті.</a:t>
            </a:r>
          </a:p>
        </p:txBody>
      </p:sp>
    </p:spTree>
    <p:extLst>
      <p:ext uri="{BB962C8B-B14F-4D97-AF65-F5344CB8AC3E}">
        <p14:creationId xmlns:p14="http://schemas.microsoft.com/office/powerpoint/2010/main" val="115621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Рабочий стол\музей\248222454_287183956599613_130786240446153163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4310"/>
            <a:ext cx="4050704" cy="3600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Рабочий стол\музей\248002544_409450420578361_912009084310549670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6582" y="1772816"/>
            <a:ext cx="4799999"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6165304"/>
            <a:ext cx="3816424" cy="461665"/>
          </a:xfrm>
          <a:prstGeom prst="rect">
            <a:avLst/>
          </a:prstGeom>
          <a:noFill/>
        </p:spPr>
        <p:txBody>
          <a:bodyPr wrap="square" rtlCol="0">
            <a:spAutoFit/>
          </a:bodyPr>
          <a:lstStyle/>
          <a:p>
            <a:r>
              <a:rPr lang="uk-UA" sz="2400" b="1" dirty="0" smtClean="0">
                <a:solidFill>
                  <a:schemeClr val="tx2">
                    <a:lumMod val="50000"/>
                  </a:schemeClr>
                </a:solidFill>
                <a:latin typeface="Times New Roman" pitchFamily="18" charset="0"/>
                <a:cs typeface="Times New Roman" pitchFamily="18" charset="0"/>
              </a:rPr>
              <a:t>Український </a:t>
            </a:r>
            <a:r>
              <a:rPr lang="uk-UA" sz="2400" b="1" dirty="0">
                <a:solidFill>
                  <a:schemeClr val="tx2">
                    <a:lumMod val="50000"/>
                  </a:schemeClr>
                </a:solidFill>
                <a:latin typeface="Times New Roman" pitchFamily="18" charset="0"/>
                <a:cs typeface="Times New Roman" pitchFamily="18" charset="0"/>
              </a:rPr>
              <a:t>рушник</a:t>
            </a:r>
          </a:p>
        </p:txBody>
      </p:sp>
    </p:spTree>
    <p:extLst>
      <p:ext uri="{BB962C8B-B14F-4D97-AF65-F5344CB8AC3E}">
        <p14:creationId xmlns:p14="http://schemas.microsoft.com/office/powerpoint/2010/main" val="1182601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474345"/>
            <a:ext cx="8280920" cy="6001643"/>
          </a:xfrm>
          <a:prstGeom prst="rect">
            <a:avLst/>
          </a:prstGeom>
        </p:spPr>
        <p:txBody>
          <a:bodyPr wrap="square">
            <a:spAutoFit/>
          </a:bodyPr>
          <a:lstStyle/>
          <a:p>
            <a:r>
              <a:rPr lang="uk-UA" sz="2400" b="1" dirty="0" smtClean="0">
                <a:solidFill>
                  <a:schemeClr val="tx2">
                    <a:lumMod val="50000"/>
                  </a:schemeClr>
                </a:solidFill>
                <a:latin typeface="Times New Roman" pitchFamily="18" charset="0"/>
                <a:cs typeface="Times New Roman" pitchFamily="18" charset="0"/>
              </a:rPr>
              <a:t>Рушник </a:t>
            </a:r>
            <a:r>
              <a:rPr lang="uk-UA" sz="2400" b="1" dirty="0">
                <a:solidFill>
                  <a:schemeClr val="tx2">
                    <a:lumMod val="50000"/>
                  </a:schemeClr>
                </a:solidFill>
                <a:latin typeface="Times New Roman" pitchFamily="18" charset="0"/>
                <a:cs typeface="Times New Roman" pitchFamily="18" charset="0"/>
              </a:rPr>
              <a:t>в українській культурі (український традиційний рушник) — це прямокутний </a:t>
            </a:r>
            <a:r>
              <a:rPr lang="uk-UA" sz="2400" b="1" dirty="0" err="1">
                <a:solidFill>
                  <a:schemeClr val="tx2">
                    <a:lumMod val="50000"/>
                  </a:schemeClr>
                </a:solidFill>
                <a:latin typeface="Times New Roman" pitchFamily="18" charset="0"/>
                <a:cs typeface="Times New Roman" pitchFamily="18" charset="0"/>
              </a:rPr>
              <a:t>шмат</a:t>
            </a:r>
            <a:r>
              <a:rPr lang="uk-UA" sz="2400" b="1" dirty="0">
                <a:solidFill>
                  <a:schemeClr val="tx2">
                    <a:lumMod val="50000"/>
                  </a:schemeClr>
                </a:solidFill>
                <a:latin typeface="Times New Roman" pitchFamily="18" charset="0"/>
                <a:cs typeface="Times New Roman" pitchFamily="18" charset="0"/>
              </a:rPr>
              <a:t> лляного чи конопляного полотна, що має на кінцях, а часто і на всьому полотні різноманітні вишиті або виткані композиції, які відображають світогляд та звичаї предків, а також несуть інформацію про добро, достаток, здоров'я. Рушники є символом матеріальної культури слов'ян, важливою складовою обрядів та ритуалів.</a:t>
            </a:r>
          </a:p>
          <a:p>
            <a:r>
              <a:rPr lang="uk-UA" sz="2400" b="1" dirty="0">
                <a:solidFill>
                  <a:schemeClr val="tx2">
                    <a:lumMod val="50000"/>
                  </a:schemeClr>
                </a:solidFill>
                <a:latin typeface="Times New Roman" pitchFamily="18" charset="0"/>
                <a:cs typeface="Times New Roman" pitchFamily="18" charset="0"/>
              </a:rPr>
              <a:t>Вишивати рушники — давній український народний звичай.</a:t>
            </a:r>
          </a:p>
          <a:p>
            <a:r>
              <a:rPr lang="uk-UA" sz="2400" b="1" dirty="0">
                <a:solidFill>
                  <a:schemeClr val="tx2">
                    <a:lumMod val="50000"/>
                  </a:schemeClr>
                </a:solidFill>
                <a:latin typeface="Times New Roman" pitchFamily="18" charset="0"/>
                <a:cs typeface="Times New Roman" pitchFamily="18" charset="0"/>
              </a:rPr>
              <a:t>Вишиваний рушник донині не втратив свого значення в побуті. І тепер ним прикрашають інтер'єри помешкань, вівтарі та ікони в церквах. І надалі він залишається атрибутом народних звичаїв та обрядів. На рушнику несли новонароджену дитину на хрещення, на ньому проводжали людину в останню дорогу.</a:t>
            </a:r>
          </a:p>
        </p:txBody>
      </p:sp>
    </p:spTree>
    <p:extLst>
      <p:ext uri="{BB962C8B-B14F-4D97-AF65-F5344CB8AC3E}">
        <p14:creationId xmlns:p14="http://schemas.microsoft.com/office/powerpoint/2010/main" val="694521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Рабочий стол\музей\248244061_1362351327495390_876580861408113566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591231"/>
            <a:ext cx="2592288" cy="56755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Рабочий стол\музей\248177417_1501659100171644_31988262309684353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4664"/>
            <a:ext cx="4799999" cy="36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5949280"/>
            <a:ext cx="4151927" cy="461665"/>
          </a:xfrm>
          <a:prstGeom prst="rect">
            <a:avLst/>
          </a:prstGeom>
          <a:noFill/>
        </p:spPr>
        <p:txBody>
          <a:bodyPr wrap="square" rtlCol="0">
            <a:spAutoFit/>
          </a:bodyPr>
          <a:lstStyle/>
          <a:p>
            <a:r>
              <a:rPr lang="uk-UA" sz="2400" b="1" dirty="0" smtClean="0">
                <a:solidFill>
                  <a:schemeClr val="tx2">
                    <a:lumMod val="50000"/>
                  </a:schemeClr>
                </a:solidFill>
                <a:latin typeface="Times New Roman" pitchFamily="18" charset="0"/>
                <a:cs typeface="Times New Roman" pitchFamily="18" charset="0"/>
              </a:rPr>
              <a:t>Українська </a:t>
            </a:r>
            <a:r>
              <a:rPr lang="uk-UA" sz="2400" b="1" dirty="0">
                <a:solidFill>
                  <a:schemeClr val="tx2">
                    <a:lumMod val="50000"/>
                  </a:schemeClr>
                </a:solidFill>
                <a:latin typeface="Times New Roman" pitchFamily="18" charset="0"/>
                <a:cs typeface="Times New Roman" pitchFamily="18" charset="0"/>
              </a:rPr>
              <a:t>сорочка</a:t>
            </a:r>
          </a:p>
        </p:txBody>
      </p:sp>
    </p:spTree>
    <p:extLst>
      <p:ext uri="{BB962C8B-B14F-4D97-AF65-F5344CB8AC3E}">
        <p14:creationId xmlns:p14="http://schemas.microsoft.com/office/powerpoint/2010/main" val="3919621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88640"/>
            <a:ext cx="8136904" cy="6555641"/>
          </a:xfrm>
          <a:prstGeom prst="rect">
            <a:avLst/>
          </a:prstGeom>
        </p:spPr>
        <p:txBody>
          <a:bodyPr wrap="square">
            <a:spAutoFit/>
          </a:bodyPr>
          <a:lstStyle/>
          <a:p>
            <a:r>
              <a:rPr lang="uk-UA" sz="2200" b="1" dirty="0" smtClean="0">
                <a:solidFill>
                  <a:schemeClr val="tx2">
                    <a:lumMod val="50000"/>
                  </a:schemeClr>
                </a:solidFill>
                <a:latin typeface="Times New Roman" pitchFamily="18" charset="0"/>
                <a:cs typeface="Times New Roman" pitchFamily="18" charset="0"/>
              </a:rPr>
              <a:t>Вишиванка </a:t>
            </a:r>
            <a:r>
              <a:rPr lang="uk-UA" sz="2200" b="1" dirty="0">
                <a:solidFill>
                  <a:schemeClr val="tx2">
                    <a:lumMod val="50000"/>
                  </a:schemeClr>
                </a:solidFill>
                <a:latin typeface="Times New Roman" pitchFamily="18" charset="0"/>
                <a:cs typeface="Times New Roman" pitchFamily="18" charset="0"/>
              </a:rPr>
              <a:t>- це історія і культура українського народу. Все в цій, здавалося б, простій сорочці цінувалося. Техніка виконання, тканина, колір і візерунок всьому надавалося особливе, і навіть сакральне, значення. По тому, як вишита сорочка можна було говорити про походження і статус власника, а також про його матеріальне благополуччя</a:t>
            </a:r>
            <a:r>
              <a:rPr lang="uk-UA" sz="2200" b="1" dirty="0" smtClean="0">
                <a:solidFill>
                  <a:schemeClr val="tx2">
                    <a:lumMod val="50000"/>
                  </a:schemeClr>
                </a:solidFill>
                <a:latin typeface="Times New Roman" pitchFamily="18" charset="0"/>
                <a:cs typeface="Times New Roman" pitchFamily="18" charset="0"/>
              </a:rPr>
              <a:t>.</a:t>
            </a:r>
          </a:p>
          <a:p>
            <a:r>
              <a:rPr lang="uk-UA" sz="2200" b="1" dirty="0" smtClean="0">
                <a:solidFill>
                  <a:schemeClr val="tx2">
                    <a:lumMod val="50000"/>
                  </a:schemeClr>
                </a:solidFill>
                <a:latin typeface="Times New Roman" pitchFamily="18" charset="0"/>
                <a:cs typeface="Times New Roman" pitchFamily="18" charset="0"/>
              </a:rPr>
              <a:t> Вишиванка </a:t>
            </a:r>
            <a:r>
              <a:rPr lang="uk-UA" sz="2200" b="1" dirty="0">
                <a:solidFill>
                  <a:schemeClr val="tx2">
                    <a:lumMod val="50000"/>
                  </a:schemeClr>
                </a:solidFill>
                <a:latin typeface="Times New Roman" pitchFamily="18" charset="0"/>
                <a:cs typeface="Times New Roman" pitchFamily="18" charset="0"/>
              </a:rPr>
              <a:t>- це розмовна назва української вишитої сорочки. Вони вишивалися для різних випадків. Були сорочки і повсякденні, і святкові, і пожнивні. Але особливе місце займає весільна вишиванка. Вона одягалася всього лише один раз за все життя, а потім ховалася в скриню і повинна була зберігатися, як би захищаючи сім'ю від негараздів. Вишита сорочка - це не просто красивий одяг, а історія і культура цілого народу. За малюнком і техніці вишивки можна простежити вплив різних стародавніх культур і народів. </a:t>
            </a:r>
            <a:endParaRPr lang="uk-UA" sz="2200" b="1" dirty="0" smtClean="0">
              <a:solidFill>
                <a:schemeClr val="tx2">
                  <a:lumMod val="50000"/>
                </a:schemeClr>
              </a:solidFill>
              <a:latin typeface="Times New Roman" pitchFamily="18" charset="0"/>
              <a:cs typeface="Times New Roman" pitchFamily="18" charset="0"/>
            </a:endParaRPr>
          </a:p>
          <a:p>
            <a:r>
              <a:rPr lang="uk-UA" sz="2200" b="1" dirty="0" smtClean="0">
                <a:solidFill>
                  <a:schemeClr val="tx2">
                    <a:lumMod val="50000"/>
                  </a:schemeClr>
                </a:solidFill>
                <a:latin typeface="Times New Roman" pitchFamily="18" charset="0"/>
                <a:cs typeface="Times New Roman" pitchFamily="18" charset="0"/>
              </a:rPr>
              <a:t>Вишиванку </a:t>
            </a:r>
            <a:r>
              <a:rPr lang="uk-UA" sz="2200" b="1" dirty="0">
                <a:solidFill>
                  <a:schemeClr val="tx2">
                    <a:lumMod val="50000"/>
                  </a:schemeClr>
                </a:solidFill>
                <a:latin typeface="Times New Roman" pitchFamily="18" charset="0"/>
                <a:cs typeface="Times New Roman" pitchFamily="18" charset="0"/>
              </a:rPr>
              <a:t>берегли більше, ніж гроші, адже вона була оберегом і захистом. Це культовий і в деякому роді магічний предмет одягу</a:t>
            </a:r>
            <a:r>
              <a:rPr lang="uk-UA" sz="220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endParaRPr lang="uk-UA" sz="240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0529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3"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Рабочий стол\музей\248048479_328336979053105_306641334154105912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76671"/>
            <a:ext cx="2736304" cy="550424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Рабочий стол\музей\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644233"/>
            <a:ext cx="4351366" cy="32888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83968" y="5980918"/>
            <a:ext cx="4536504" cy="461665"/>
          </a:xfrm>
          <a:prstGeom prst="rect">
            <a:avLst/>
          </a:prstGeom>
          <a:noFill/>
        </p:spPr>
        <p:txBody>
          <a:bodyPr wrap="square" rtlCol="0">
            <a:spAutoFit/>
          </a:bodyPr>
          <a:lstStyle/>
          <a:p>
            <a:r>
              <a:rPr lang="uk-UA" sz="2400" b="1" dirty="0" smtClean="0">
                <a:solidFill>
                  <a:schemeClr val="tx2">
                    <a:lumMod val="50000"/>
                  </a:schemeClr>
                </a:solidFill>
                <a:latin typeface="Times New Roman" pitchFamily="18" charset="0"/>
                <a:cs typeface="Times New Roman" pitchFamily="18" charset="0"/>
              </a:rPr>
              <a:t>Українська </a:t>
            </a:r>
            <a:r>
              <a:rPr lang="uk-UA" sz="2400" b="1" dirty="0">
                <a:solidFill>
                  <a:schemeClr val="tx2">
                    <a:lumMod val="50000"/>
                  </a:schemeClr>
                </a:solidFill>
                <a:latin typeface="Times New Roman" pitchFamily="18" charset="0"/>
                <a:cs typeface="Times New Roman" pitchFamily="18" charset="0"/>
              </a:rPr>
              <a:t>хустка </a:t>
            </a:r>
          </a:p>
        </p:txBody>
      </p:sp>
    </p:spTree>
    <p:extLst>
      <p:ext uri="{BB962C8B-B14F-4D97-AF65-F5344CB8AC3E}">
        <p14:creationId xmlns:p14="http://schemas.microsoft.com/office/powerpoint/2010/main" val="4099741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88640"/>
            <a:ext cx="8136904" cy="6001643"/>
          </a:xfrm>
          <a:prstGeom prst="rect">
            <a:avLst/>
          </a:prstGeom>
        </p:spPr>
        <p:txBody>
          <a:bodyPr wrap="square">
            <a:spAutoFit/>
          </a:bodyPr>
          <a:lstStyle/>
          <a:p>
            <a:r>
              <a:rPr lang="vi-VN" sz="2400" b="1" dirty="0" smtClean="0">
                <a:solidFill>
                  <a:schemeClr val="tx2">
                    <a:lumMod val="50000"/>
                  </a:schemeClr>
                </a:solidFill>
                <a:latin typeface="Times New Roman" pitchFamily="18" charset="0"/>
                <a:cs typeface="Times New Roman" pitchFamily="18" charset="0"/>
              </a:rPr>
              <a:t>Ху́стка </a:t>
            </a:r>
            <a:r>
              <a:rPr lang="vi-VN" sz="2400" b="1" dirty="0">
                <a:solidFill>
                  <a:schemeClr val="tx2">
                    <a:lumMod val="50000"/>
                  </a:schemeClr>
                </a:solidFill>
                <a:latin typeface="Times New Roman" pitchFamily="18" charset="0"/>
                <a:cs typeface="Times New Roman" pitchFamily="18" charset="0"/>
              </a:rPr>
              <a:t>— шматок тканини або в'язаний трикотажний виріб, переважно квадратний, який пов'язують на голову, шию, накидають на плечі. Образ українського фольклору. Будучи елементом народного вбрання, хустка використовувалась замість намітки як обов'язковий головний убір заміжньої жінки. Вбиралися в неї також незаміжні дівчата взимку, під палючим сонцем та в деяких регіонах пов'язували її як начільну пов'язку.</a:t>
            </a:r>
          </a:p>
          <a:p>
            <a:r>
              <a:rPr lang="vi-VN" sz="2400" b="1" dirty="0">
                <a:solidFill>
                  <a:schemeClr val="tx2">
                    <a:lumMod val="50000"/>
                  </a:schemeClr>
                </a:solidFill>
                <a:latin typeface="Times New Roman" pitchFamily="18" charset="0"/>
                <a:cs typeface="Times New Roman" pitchFamily="18" charset="0"/>
              </a:rPr>
              <a:t>Хустку носили на всій території України. Влітку — полотняну або куповану ситцеву (вибійчану, мережану, вишиту), взимку — домоткану або фабричну вовняну. Хустка була маркером соціального стану жінки. Молодиці носили білі або яскраві хустки, старші жінки — темні,вдови — чорні. Незаміжні дівчата часто вив'язувались вінкоподібно</a:t>
            </a:r>
          </a:p>
          <a:p>
            <a:endParaRPr lang="uk-UA" sz="240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6462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59632" y="5947539"/>
            <a:ext cx="7200800" cy="830997"/>
          </a:xfrm>
          <a:prstGeom prst="rect">
            <a:avLst/>
          </a:prstGeom>
        </p:spPr>
        <p:txBody>
          <a:bodyPr wrap="square">
            <a:spAutoFit/>
          </a:bodyPr>
          <a:lstStyle/>
          <a:p>
            <a:pPr algn="ctr"/>
            <a:r>
              <a:rPr lang="uk-UA" sz="2400" b="1" dirty="0">
                <a:solidFill>
                  <a:schemeClr val="tx2">
                    <a:lumMod val="50000"/>
                  </a:schemeClr>
                </a:solidFill>
                <a:latin typeface="Times New Roman" pitchFamily="18" charset="0"/>
                <a:cs typeface="Times New Roman" pitchFamily="18" charset="0"/>
              </a:rPr>
              <a:t>В української народної іграшки багата історія, що зумовлена її популярністю у різні часи.</a:t>
            </a:r>
          </a:p>
        </p:txBody>
      </p:sp>
      <p:pic>
        <p:nvPicPr>
          <p:cNvPr id="8194" name="Picture 2" descr="D:\Рабочий стол\музей\248535406_537366554001809_386045196469564882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711" y="260648"/>
            <a:ext cx="3946569" cy="528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12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7624" y="2413337"/>
            <a:ext cx="7344816" cy="1015663"/>
          </a:xfrm>
          <a:prstGeom prst="rect">
            <a:avLst/>
          </a:prstGeom>
          <a:noFill/>
        </p:spPr>
        <p:txBody>
          <a:bodyPr wrap="square" rtlCol="0">
            <a:spAutoFit/>
          </a:bodyPr>
          <a:lstStyle/>
          <a:p>
            <a:pPr algn="ctr"/>
            <a:r>
              <a:rPr lang="uk-UA" sz="6000" dirty="0" smtClean="0">
                <a:solidFill>
                  <a:schemeClr val="tx2">
                    <a:lumMod val="50000"/>
                  </a:schemeClr>
                </a:solidFill>
                <a:effectLst>
                  <a:outerShdw blurRad="38100" dist="38100" dir="2700000" algn="tl">
                    <a:srgbClr val="000000">
                      <a:alpha val="43137"/>
                    </a:srgbClr>
                  </a:outerShdw>
                </a:effectLst>
              </a:rPr>
              <a:t>Дякуємо за увагу</a:t>
            </a:r>
            <a:endParaRPr lang="uk-UA" sz="6000"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717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836712"/>
            <a:ext cx="7560840" cy="4401205"/>
          </a:xfrm>
          <a:prstGeom prst="rect">
            <a:avLst/>
          </a:prstGeom>
          <a:noFill/>
        </p:spPr>
        <p:txBody>
          <a:bodyPr wrap="square" rtlCol="0">
            <a:spAutoFit/>
          </a:bodyPr>
          <a:lstStyle/>
          <a:p>
            <a:pPr algn="ctr"/>
            <a:r>
              <a:rPr lang="uk-UA" sz="2800" b="1" dirty="0">
                <a:solidFill>
                  <a:srgbClr val="002060"/>
                </a:solidFill>
                <a:latin typeface="Times New Roman" pitchFamily="18" charset="0"/>
                <a:cs typeface="Times New Roman" pitchFamily="18" charset="0"/>
              </a:rPr>
              <a:t>Основними </a:t>
            </a:r>
            <a:endParaRPr lang="uk-UA"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напрямами </a:t>
            </a:r>
            <a:r>
              <a:rPr lang="uk-UA" sz="2800" b="1" dirty="0">
                <a:solidFill>
                  <a:srgbClr val="002060"/>
                </a:solidFill>
                <a:latin typeface="Times New Roman" pitchFamily="18" charset="0"/>
                <a:cs typeface="Times New Roman" pitchFamily="18" charset="0"/>
              </a:rPr>
              <a:t>музейної діяльності </a:t>
            </a:r>
            <a:r>
              <a:rPr lang="uk-UA" sz="2800" b="1" dirty="0" smtClean="0">
                <a:solidFill>
                  <a:srgbClr val="002060"/>
                </a:solidFill>
                <a:latin typeface="Times New Roman" pitchFamily="18" charset="0"/>
                <a:cs typeface="Times New Roman" pitchFamily="18" charset="0"/>
              </a:rPr>
              <a:t>є</a:t>
            </a:r>
            <a:r>
              <a:rPr lang="uk-UA" sz="2800" b="1" dirty="0">
                <a:solidFill>
                  <a:srgbClr val="002060"/>
                </a:solidFill>
                <a:latin typeface="Times New Roman" pitchFamily="18" charset="0"/>
                <a:cs typeface="Times New Roman" pitchFamily="18" charset="0"/>
              </a:rPr>
              <a:t>:</a:t>
            </a:r>
            <a:r>
              <a:rPr lang="uk-UA" sz="2800" b="1" dirty="0" smtClean="0">
                <a:solidFill>
                  <a:srgbClr val="002060"/>
                </a:solidFill>
                <a:latin typeface="Times New Roman" pitchFamily="18" charset="0"/>
                <a:cs typeface="Times New Roman" pitchFamily="18" charset="0"/>
              </a:rPr>
              <a:t> </a:t>
            </a:r>
            <a:endParaRPr lang="en-US"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культурно-освітня,</a:t>
            </a:r>
            <a:endParaRPr lang="en-US"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науково-дослідна</a:t>
            </a:r>
            <a:r>
              <a:rPr lang="uk-UA" sz="2800" b="1" dirty="0" smtClean="0">
                <a:solidFill>
                  <a:srgbClr val="002060"/>
                </a:solidFill>
                <a:latin typeface="Times New Roman" pitchFamily="18" charset="0"/>
                <a:cs typeface="Times New Roman" pitchFamily="18" charset="0"/>
              </a:rPr>
              <a:t>,</a:t>
            </a:r>
            <a:endParaRPr lang="en-US"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інформаційна діяльність, комплектування музейних зібрань, експозиційна, </a:t>
            </a:r>
            <a:endParaRPr lang="en-US"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фондова,</a:t>
            </a:r>
            <a:endParaRPr lang="en-US"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видавнича</a:t>
            </a:r>
            <a:r>
              <a:rPr lang="uk-UA" sz="2800" b="1" dirty="0" smtClean="0">
                <a:solidFill>
                  <a:srgbClr val="002060"/>
                </a:solidFill>
                <a:latin typeface="Times New Roman" pitchFamily="18" charset="0"/>
                <a:cs typeface="Times New Roman" pitchFamily="18" charset="0"/>
              </a:rPr>
              <a:t>,</a:t>
            </a:r>
            <a:endParaRPr lang="en-US" sz="2800" b="1" dirty="0" smtClean="0">
              <a:solidFill>
                <a:srgbClr val="002060"/>
              </a:solidFill>
              <a:latin typeface="Times New Roman" pitchFamily="18" charset="0"/>
              <a:cs typeface="Times New Roman" pitchFamily="18" charset="0"/>
            </a:endParaRPr>
          </a:p>
          <a:p>
            <a:pPr algn="ct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реставраційна, </a:t>
            </a:r>
            <a:endParaRPr lang="en-US" sz="2800" b="1" dirty="0" smtClean="0">
              <a:solidFill>
                <a:srgbClr val="002060"/>
              </a:solidFill>
              <a:latin typeface="Times New Roman" pitchFamily="18" charset="0"/>
              <a:cs typeface="Times New Roman" pitchFamily="18" charset="0"/>
            </a:endParaRPr>
          </a:p>
          <a:p>
            <a:pPr algn="ctr"/>
            <a:r>
              <a:rPr lang="uk-UA" sz="2800" b="1" dirty="0" err="1" smtClean="0">
                <a:solidFill>
                  <a:srgbClr val="002060"/>
                </a:solidFill>
                <a:latin typeface="Times New Roman" pitchFamily="18" charset="0"/>
                <a:cs typeface="Times New Roman" pitchFamily="18" charset="0"/>
              </a:rPr>
              <a:t>пам'яткоохоронна</a:t>
            </a:r>
            <a:r>
              <a:rPr lang="uk-UA" sz="2800" b="1" dirty="0" smtClean="0">
                <a:solidFill>
                  <a:srgbClr val="002060"/>
                </a:solidFill>
                <a:latin typeface="Times New Roman" pitchFamily="18" charset="0"/>
                <a:cs typeface="Times New Roman" pitchFamily="18" charset="0"/>
              </a:rPr>
              <a:t> </a:t>
            </a:r>
            <a:r>
              <a:rPr lang="uk-UA" sz="2800" b="1" dirty="0">
                <a:solidFill>
                  <a:srgbClr val="002060"/>
                </a:solidFill>
                <a:latin typeface="Times New Roman" pitchFamily="18" charset="0"/>
                <a:cs typeface="Times New Roman" pitchFamily="18" charset="0"/>
              </a:rPr>
              <a:t>робота.</a:t>
            </a:r>
          </a:p>
        </p:txBody>
      </p:sp>
    </p:spTree>
    <p:extLst>
      <p:ext uri="{BB962C8B-B14F-4D97-AF65-F5344CB8AC3E}">
        <p14:creationId xmlns:p14="http://schemas.microsoft.com/office/powerpoint/2010/main" val="2566381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Рабочий стол\Собко\музеї ЦДЮТ\куточок українознавства\Фото Музей\IMGA01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858" y="3573016"/>
            <a:ext cx="8329186" cy="3255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Рабочий стол\Собко\музеї ЦДЮТ\куточок українознавства\Фото Музей\IMGA01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39255"/>
            <a:ext cx="601741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83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Рабочий стол\музей\248957377_851522065509921_558383051280793107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04663"/>
            <a:ext cx="7740352" cy="580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4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Рабочий стол\музей\247918566_2191842060969952_619860490299700543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831" y="260648"/>
            <a:ext cx="7776864" cy="583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82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Рабочий стол\Собко\музеї ЦДЮТ\куточок українознавства\Фото Музей світлиці\100_88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550" y="519304"/>
            <a:ext cx="6819850" cy="551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83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Рабочий стол\музей\248035008_839134956768455_109551527823241150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58339"/>
            <a:ext cx="5832648" cy="530290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97726" y="5705182"/>
            <a:ext cx="2074474" cy="461665"/>
          </a:xfrm>
          <a:prstGeom prst="rect">
            <a:avLst/>
          </a:prstGeom>
        </p:spPr>
        <p:txBody>
          <a:bodyPr wrap="square">
            <a:spAutoFit/>
          </a:bodyPr>
          <a:lstStyle/>
          <a:p>
            <a:r>
              <a:rPr lang="uk-UA" sz="2400" b="1" dirty="0">
                <a:solidFill>
                  <a:schemeClr val="tx2">
                    <a:lumMod val="50000"/>
                  </a:schemeClr>
                </a:solidFill>
                <a:latin typeface="Times New Roman" pitchFamily="18" charset="0"/>
                <a:cs typeface="Times New Roman" pitchFamily="18" charset="0"/>
              </a:rPr>
              <a:t>Піч.</a:t>
            </a:r>
          </a:p>
        </p:txBody>
      </p:sp>
    </p:spTree>
    <p:extLst>
      <p:ext uri="{BB962C8B-B14F-4D97-AF65-F5344CB8AC3E}">
        <p14:creationId xmlns:p14="http://schemas.microsoft.com/office/powerpoint/2010/main" val="418750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260648"/>
            <a:ext cx="8280920" cy="4764381"/>
          </a:xfrm>
          <a:prstGeom prst="rect">
            <a:avLst/>
          </a:prstGeom>
          <a:noFill/>
        </p:spPr>
        <p:txBody>
          <a:bodyPr wrap="square" rtlCol="0">
            <a:spAutoFit/>
          </a:bodyPr>
          <a:lstStyle/>
          <a:p>
            <a:pPr marL="457200">
              <a:lnSpc>
                <a:spcPct val="115000"/>
              </a:lnSpc>
              <a:spcAft>
                <a:spcPts val="0"/>
              </a:spcAft>
            </a:pPr>
            <a:r>
              <a:rPr lang="en-US"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smtClean="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В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Україні</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існував</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справжній</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культ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печі</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І не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тільки</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тому,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що</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в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ній</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варили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їжу</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пекли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хліб</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сушили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збіжжя</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на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ній</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спали,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лікували</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простуди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тощо</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Піч</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була</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глибоким</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символом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рідного</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вогнища</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a:t>
            </a:r>
            <a:r>
              <a:rPr lang="ru-RU" sz="2400" dirty="0" err="1">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неперервності</a:t>
            </a:r>
            <a:r>
              <a:rPr lang="ru-RU"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 роду.</a:t>
            </a:r>
            <a:endParaRPr lang="uk-UA" dirty="0">
              <a:solidFill>
                <a:schemeClr val="tx2">
                  <a:lumMod val="50000"/>
                </a:schemeClr>
              </a:solidFill>
              <a:effectLst>
                <a:outerShdw blurRad="38100" dist="38100" dir="2700000" algn="tl">
                  <a:srgbClr val="000000">
                    <a:alpha val="43137"/>
                  </a:srgbClr>
                </a:outerShdw>
              </a:effectLst>
              <a:ea typeface="Calibri"/>
              <a:cs typeface="Times New Roman"/>
            </a:endParaRPr>
          </a:p>
          <a:p>
            <a:pPr marL="457200">
              <a:lnSpc>
                <a:spcPct val="115000"/>
              </a:lnSpc>
              <a:spcAft>
                <a:spcPts val="1000"/>
              </a:spcAft>
            </a:pPr>
            <a:r>
              <a:rPr lang="uk-UA" sz="2400" dirty="0">
                <a:solidFill>
                  <a:schemeClr val="tx2">
                    <a:lumMod val="50000"/>
                  </a:schemeClr>
                </a:solidFill>
                <a:effectLst>
                  <a:outerShdw blurRad="38100" dist="38100" dir="2700000" algn="tl">
                    <a:srgbClr val="000000">
                      <a:alpha val="43137"/>
                    </a:srgbClr>
                  </a:outerShdw>
                </a:effectLst>
                <a:latin typeface="Times New Roman"/>
                <a:ea typeface="Calibri"/>
                <a:cs typeface="Times New Roman"/>
              </a:rPr>
              <a:t>Піч часто білили, прикрашали декоративними розписами (Поділля), витинанками (Хмельниччина),розмальовками з паперу (Петриківці). Тобто піч була символом високих естетичних смаків українців. Категорично заборонялося плювати у палаючий вогонь, лаятися біля печі. Піч була оберегом від різної нечисті. Лучину, жаринки, попіл використовували при ворожіннях, лікуванні хворих.</a:t>
            </a:r>
            <a:endParaRPr lang="uk-UA" dirty="0">
              <a:solidFill>
                <a:schemeClr val="tx2">
                  <a:lumMod val="50000"/>
                </a:schemeClr>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15664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2050" name="Picture 2" descr="D:\Рабочий стол\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4" y="0"/>
            <a:ext cx="932452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Рабочий стол\музей\248333572_1051842695599783_176416909777639445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57" y="724877"/>
            <a:ext cx="3384376" cy="35959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Рабочий стол\музей\248302900_463580081720350_608519780366102980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018" y="1225585"/>
            <a:ext cx="4243074" cy="4129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82485" y="6237850"/>
            <a:ext cx="2682552" cy="461665"/>
          </a:xfrm>
          <a:prstGeom prst="rect">
            <a:avLst/>
          </a:prstGeom>
          <a:noFill/>
        </p:spPr>
        <p:txBody>
          <a:bodyPr wrap="square" rtlCol="0">
            <a:spAutoFit/>
          </a:bodyPr>
          <a:lstStyle/>
          <a:p>
            <a:r>
              <a:rPr lang="uk-UA" sz="2400" b="1" dirty="0" smtClean="0">
                <a:solidFill>
                  <a:schemeClr val="tx2">
                    <a:lumMod val="50000"/>
                  </a:schemeClr>
                </a:solidFill>
                <a:latin typeface="Times New Roman" pitchFamily="18" charset="0"/>
                <a:cs typeface="Times New Roman" pitchFamily="18" charset="0"/>
              </a:rPr>
              <a:t>Ікони</a:t>
            </a:r>
            <a:endParaRPr lang="uk-UA" sz="24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55840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598</Words>
  <Application>Microsoft Office PowerPoint</Application>
  <PresentationFormat>Экран (4:3)</PresentationFormat>
  <Paragraphs>30</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Win7</dc:creator>
  <cp:lastModifiedBy>Roman</cp:lastModifiedBy>
  <cp:revision>7</cp:revision>
  <dcterms:created xsi:type="dcterms:W3CDTF">2021-10-25T07:37:20Z</dcterms:created>
  <dcterms:modified xsi:type="dcterms:W3CDTF">2021-10-25T09:01:55Z</dcterms:modified>
</cp:coreProperties>
</file>